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74" r:id="rId5"/>
    <p:sldId id="273" r:id="rId6"/>
    <p:sldId id="272" r:id="rId7"/>
    <p:sldId id="264" r:id="rId8"/>
    <p:sldId id="275" r:id="rId9"/>
    <p:sldId id="276" r:id="rId10"/>
    <p:sldId id="265" r:id="rId11"/>
    <p:sldId id="266" r:id="rId12"/>
    <p:sldId id="277" r:id="rId13"/>
    <p:sldId id="262" r:id="rId14"/>
    <p:sldId id="271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80" d="100"/>
          <a:sy n="80" d="100"/>
        </p:scale>
        <p:origin x="-763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810995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42364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91772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0838363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2251049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2503374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7844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398751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152808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631266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985170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86495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94468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662843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802263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14469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9937A-7518-4579-AB21-A762AD6512AC}" type="datetimeFigureOut">
              <a:rPr lang="ru-RU" smtClean="0"/>
              <a:pPr/>
              <a:t>22.12.2024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E3D570-ABD5-4BCB-BD08-B94826C9E73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233723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153885" y="648071"/>
            <a:ext cx="11691257" cy="1673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800" b="1" dirty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Як </a:t>
            </a:r>
            <a:r>
              <a:rPr lang="ru-RU" sz="4800" b="1" dirty="0" err="1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мотивувати</a:t>
            </a:r>
            <a:r>
              <a:rPr lang="ru-RU" sz="4800" b="1" dirty="0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4800" b="1" dirty="0" err="1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дитину</a:t>
            </a:r>
            <a:r>
              <a:rPr lang="ru-RU" sz="4800" b="1" dirty="0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до </a:t>
            </a:r>
            <a:r>
              <a:rPr lang="ru-RU" sz="4800" b="1" dirty="0" err="1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навчання</a:t>
            </a:r>
            <a:r>
              <a:rPr lang="ru-RU" sz="4800" b="1" dirty="0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4800" b="1" dirty="0" err="1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під</a:t>
            </a:r>
            <a:r>
              <a:rPr lang="ru-RU" sz="4800" b="1" dirty="0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час </a:t>
            </a:r>
            <a:r>
              <a:rPr lang="ru-RU" sz="4800" b="1" dirty="0" err="1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війни:корисні</a:t>
            </a:r>
            <a:r>
              <a:rPr lang="ru-RU" sz="4800" b="1" dirty="0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4800" b="1" dirty="0" err="1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лайфхаки</a:t>
            </a:r>
            <a:r>
              <a:rPr lang="ru-RU" sz="4800" b="1" dirty="0" smtClean="0">
                <a:solidFill>
                  <a:srgbClr val="5E6977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ru-RU" sz="4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Мотивація до навчання :: Сайт вчителя початкових класів Іванової Інни  Володимирівни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808514" y="2503714"/>
            <a:ext cx="6553200" cy="348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/>
          <p:cNvSpPr txBox="1">
            <a:spLocks/>
          </p:cNvSpPr>
          <p:nvPr/>
        </p:nvSpPr>
        <p:spPr>
          <a:xfrm>
            <a:off x="781050" y="6029325"/>
            <a:ext cx="6076950" cy="6096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36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Вчитель : Марикіна Н.С.</a:t>
            </a:r>
            <a:endParaRPr kumimoji="0" lang="uk-UA" sz="36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09926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03200" y="551885"/>
            <a:ext cx="1172464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Треба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відзначати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досягнення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дитини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Необхідно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помічати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всі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позитивні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зрушення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32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оцінюванні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результатів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дій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учнів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спиратися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минулий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досвід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досягнень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дитини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автономний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еталон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досягнення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невдачі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учня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порівнюємо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з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його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попереднім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досвідом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успіхів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невдач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карати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за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невдачу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невдача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сама по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собі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є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покаранням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Страх і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напруженість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ускладнює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процес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навчання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Невдачі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знижують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мотивацію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 видах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діяльності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які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не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представляють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інтересу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для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учня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використовувати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мотиви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зовнішньої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мотивації</a:t>
            </a:r>
            <a:endParaRPr lang="ru-RU" sz="32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мотивуючу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оцінку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похвалу в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присутності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значущих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людей).</a:t>
            </a:r>
          </a:p>
          <a:p>
            <a:endParaRPr lang="ru-RU" sz="32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31765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82880" y="243344"/>
            <a:ext cx="1174496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Важливий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уроці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позитивний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емоційний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настрій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через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створення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доброзичливої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атмосфери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довіри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співробітництва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яскраву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й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емоційну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мову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вчителя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У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справі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підвищення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інтересу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дитини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до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навчального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процесу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дуже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важливий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є контакт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із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дитиною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довірча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атмосфера. </a:t>
            </a:r>
          </a:p>
          <a:p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Розвивати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учнів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віру</a:t>
            </a:r>
            <a:r>
              <a:rPr lang="ru-RU" sz="36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 себе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(в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свої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здатності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контролювати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ситуацію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у свою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здатність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вчитися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краще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і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очікування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гарного результату в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навчальній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діяльності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Розбирати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кожну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навчальну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невдачу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спільно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з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учнем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з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уточненням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її</a:t>
            </a:r>
            <a:r>
              <a:rPr lang="ru-RU" sz="36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причин</a:t>
            </a:r>
            <a:r>
              <a:rPr lang="ru-RU" sz="28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sz="28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5026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 descr="C:\Users\Гость\Desktop\атестація\рлгдг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2449" y="388831"/>
            <a:ext cx="10487025" cy="589895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04800" y="592019"/>
            <a:ext cx="1154176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0" dirty="0" smtClean="0">
                <a:solidFill>
                  <a:srgbClr val="000000"/>
                </a:solidFill>
                <a:effectLst/>
                <a:latin typeface="arial,helvetica,sans-serif"/>
              </a:rPr>
              <a:t> </a:t>
            </a:r>
            <a:r>
              <a:rPr lang="ru-RU" sz="40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Змінюю</a:t>
            </a:r>
            <a:r>
              <a:rPr lang="ru-RU" sz="40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методи</a:t>
            </a:r>
            <a:r>
              <a:rPr lang="ru-RU" sz="40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 </a:t>
            </a:r>
            <a:r>
              <a:rPr lang="ru-RU" sz="40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прийоми</a:t>
            </a:r>
            <a:r>
              <a:rPr lang="ru-RU" sz="40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навчання</a:t>
            </a:r>
            <a:r>
              <a:rPr lang="ru-RU" sz="40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40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На уроках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застосовую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такі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методи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стимулювання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школярів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створення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ситуації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успіху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через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виконання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завдань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посильних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для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всіх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учнів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стимулювання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цікавим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змістом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навчальна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дискусія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створення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емоційних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ситуацій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вивчення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нового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матеріалу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з опорою на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старі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знання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Також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стимулювати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діяльність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через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оцінку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вдячність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словесне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заохочення</a:t>
            </a:r>
            <a:r>
              <a:rPr lang="ru-RU" sz="4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4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26166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41-02-d0bad0bed0bfd0b8d18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947915" y="1878012"/>
            <a:ext cx="2160587" cy="209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4"/>
          <p:cNvSpPr>
            <a:spLocks noGrp="1" noChangeArrowheads="1"/>
          </p:cNvSpPr>
          <p:nvPr/>
        </p:nvSpPr>
        <p:spPr>
          <a:xfrm>
            <a:off x="1046018" y="407987"/>
            <a:ext cx="7772400" cy="1470025"/>
          </a:xfrm>
          <a:prstGeom prst="rect">
            <a:avLst/>
          </a:prstGeom>
        </p:spPr>
        <p:txBody>
          <a:bodyPr vert="horz" anchor="t">
            <a:normAutofit fontScale="9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kern="1200" cap="all">
                <a:solidFill>
                  <a:schemeClr val="tx2"/>
                </a:solidFill>
                <a:effectLst>
                  <a:reflection blurRad="12700" stA="48000" endA="300" endPos="55000" dir="5400000" sy="-90000" algn="bl" rotWithShape="0"/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Franklin Gothic Medium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Franklin Gothic Medium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Franklin Gothic Medium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Franklin Gothic Medium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Franklin Gothic Medium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Franklin Gothic Medium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Franklin Gothic Medium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Franklin Gothic Medium" pitchFamily="34" charset="0"/>
              </a:defRPr>
            </a:lvl9pPr>
          </a:lstStyle>
          <a:p>
            <a:pPr>
              <a:defRPr/>
            </a:pPr>
            <a:r>
              <a:rPr lang="uk-UA" sz="4000" dirty="0">
                <a:solidFill>
                  <a:srgbClr val="0000FF"/>
                </a:solidFill>
              </a:rPr>
              <a:t>Дякую за увагу!!!</a:t>
            </a:r>
            <a:br>
              <a:rPr lang="uk-UA" sz="4000" dirty="0">
                <a:solidFill>
                  <a:srgbClr val="0000FF"/>
                </a:solidFill>
              </a:rPr>
            </a:br>
            <a:r>
              <a:rPr lang="uk-UA" sz="4000" dirty="0">
                <a:solidFill>
                  <a:srgbClr val="0000FF"/>
                </a:solidFill>
              </a:rPr>
              <a:t>Бажаю всім гарного настрою!!</a:t>
            </a:r>
          </a:p>
        </p:txBody>
      </p:sp>
      <p:sp>
        <p:nvSpPr>
          <p:cNvPr id="4" name="Rectangle 5"/>
          <p:cNvSpPr>
            <a:spLocks noGrp="1" noChangeArrowheads="1"/>
          </p:cNvSpPr>
          <p:nvPr/>
        </p:nvSpPr>
        <p:spPr bwMode="auto">
          <a:xfrm>
            <a:off x="1185718" y="4402137"/>
            <a:ext cx="7632700" cy="208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 2" panose="05020102010507070707" pitchFamily="18" charset="2"/>
              <a:buNone/>
              <a:defRPr sz="2400" kern="1200">
                <a:solidFill>
                  <a:schemeClr val="tx2">
                    <a:shade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 2" panose="05020102010507070707" pitchFamily="18" charset="2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 2" panose="05020102010507070707" pitchFamily="18" charset="2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 2" panose="05020102010507070707" pitchFamily="18" charset="2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60000"/>
              <a:buFont typeface="Wingdings 2"/>
              <a:buNone/>
              <a:defRPr kumimoji="0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60000"/>
              <a:buFont typeface="Wingdings 2"/>
              <a:buNone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60000"/>
              <a:buFont typeface="Wingdings 2"/>
              <a:buNone/>
              <a:defRPr kumimoji="0"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60000"/>
              <a:buFont typeface="Wingdings 2"/>
              <a:buNone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uk-UA" altLang="ru-RU" sz="2800" b="1" i="1" dirty="0" smtClean="0">
                <a:solidFill>
                  <a:srgbClr val="CC0099"/>
                </a:solidFill>
              </a:rPr>
              <a:t>Будьте самі шукачами, дослідниками. Якщо не буде вогника у вас, вам ніколи не запалити його в інших…</a:t>
            </a:r>
            <a:br>
              <a:rPr lang="uk-UA" altLang="ru-RU" sz="2800" b="1" i="1" dirty="0" smtClean="0">
                <a:solidFill>
                  <a:srgbClr val="CC0099"/>
                </a:solidFill>
              </a:rPr>
            </a:br>
            <a:r>
              <a:rPr lang="uk-UA" altLang="ru-RU" sz="2800" b="1" i="1" dirty="0" smtClean="0">
                <a:solidFill>
                  <a:srgbClr val="CC0099"/>
                </a:solidFill>
              </a:rPr>
              <a:t>                                    В. Сухомлинський</a:t>
            </a:r>
          </a:p>
        </p:txBody>
      </p:sp>
    </p:spTree>
    <p:extLst>
      <p:ext uri="{BB962C8B-B14F-4D97-AF65-F5344CB8AC3E}">
        <p14:creationId xmlns:p14="http://schemas.microsoft.com/office/powerpoint/2010/main" xmlns="" val="3171327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077869" y="1762125"/>
            <a:ext cx="3638550" cy="3429000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4" name="Прямоугольник 3"/>
          <p:cNvSpPr/>
          <p:nvPr/>
        </p:nvSpPr>
        <p:spPr>
          <a:xfrm>
            <a:off x="325119" y="495671"/>
            <a:ext cx="12061371" cy="5603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44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Перш ніж застосовувати прийоми для підвищення мотивації учнів, потрібно </a:t>
            </a:r>
            <a:r>
              <a:rPr lang="ru-RU" sz="4400" b="1" dirty="0" err="1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з’ясувати</a:t>
            </a:r>
            <a:r>
              <a:rPr lang="ru-RU" sz="44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причини, </a:t>
            </a:r>
            <a:r>
              <a:rPr lang="ru-RU" sz="4400" b="1" dirty="0" err="1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чому</a:t>
            </a:r>
            <a:r>
              <a:rPr lang="ru-RU" sz="44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4400" b="1" dirty="0" err="1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дитина</a:t>
            </a:r>
            <a:r>
              <a:rPr lang="ru-RU" sz="44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4400" b="1" dirty="0" err="1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відмовляється</a:t>
            </a:r>
            <a:r>
              <a:rPr lang="ru-RU" sz="44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4400" b="1" dirty="0" err="1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вчитися</a:t>
            </a:r>
            <a:r>
              <a:rPr lang="uk-UA" sz="4400" dirty="0" smtClean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uk-UA" sz="4400" dirty="0">
              <a:solidFill>
                <a:srgbClr val="7030A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4400" b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Самими найпоширенішими причинами є: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-перевтома (дитина відвідує додаткові секції);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3200" dirty="0" smtClean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-страхи (бояться вчителя, авторитарних батьків, проявити неуспішність, зробити помилку)</a:t>
            </a:r>
            <a:endParaRPr lang="ru-RU" sz="3200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75836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81984" y="1524000"/>
            <a:ext cx="3647853" cy="3647853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5" name="Прямоугольник 4"/>
          <p:cNvSpPr/>
          <p:nvPr/>
        </p:nvSpPr>
        <p:spPr>
          <a:xfrm>
            <a:off x="326571" y="575686"/>
            <a:ext cx="11625943" cy="5611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3600" b="1" dirty="0" smtClean="0">
                <a:solidFill>
                  <a:srgbClr val="00B05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uk-UA" sz="3200" b="1" dirty="0" smtClean="0">
                <a:solidFill>
                  <a:srgbClr val="00B05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ВНУТРІШНІ ПРИЧИНИ </a:t>
            </a:r>
            <a:r>
              <a:rPr lang="uk-UA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 дитина не вірить в себе, привертає увагу неуспішністю, не бачить сенсу в тому, що робить)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-критика дій дитини (батьки або вчитель негативно оцінюють діяльність школяра)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-конфлікти в родині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-відсутність чіткої організації життя дитини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44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uk-UA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негативне ставлення батьків до школи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uk-UA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-надмірна опіка 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(батьки </a:t>
            </a:r>
            <a:r>
              <a:rPr lang="ru-RU" sz="320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знецінюють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вольові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прагнення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дитини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не </a:t>
            </a:r>
            <a:r>
              <a:rPr lang="ru-RU" sz="320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даючи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їй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можливості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проявляти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самостійність</a:t>
            </a:r>
            <a:r>
              <a:rPr lang="ru-RU" sz="3200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uk-UA" sz="3200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78543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325120" y="472222"/>
            <a:ext cx="1105408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Інтерес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радість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мають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бути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основними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переживаннями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школяра в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процесі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навчання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32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Цікавість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незвичайний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початок уроку через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використання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музичних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фрагментів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ігрові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та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змагальні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форми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гумористичні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хвилинки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Прийом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Приваблива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мета": перед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учнем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постає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проста,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зрозуміла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приваблива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мета, при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досягненні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якої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він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виконує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ту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навчальну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дію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яку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планує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педагог.</a:t>
            </a:r>
          </a:p>
          <a:p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На початку уроку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вчитель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пропонує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учням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загадку і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каже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що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відповідь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неї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буде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обов'язково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віднайдена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уважними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учнями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уроці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Почати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урок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казкою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32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70690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/>
            </a:r>
            <a:br>
              <a:rPr lang="uk-UA" dirty="0" smtClean="0"/>
            </a:br>
            <a:endParaRPr lang="uk-UA" dirty="0"/>
          </a:p>
        </p:txBody>
      </p:sp>
      <p:pic>
        <p:nvPicPr>
          <p:cNvPr id="30724" name="Picture 4" descr="C:\Users\Гость\Desktop\атестація\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19150" y="85724"/>
            <a:ext cx="8905874" cy="66794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1026" name="Picture 2" descr="C:\Users\Гость\Desktop\атестація\мимат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1645" y="124675"/>
            <a:ext cx="11970355" cy="67333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84480" y="289342"/>
            <a:ext cx="115824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0" dirty="0" smtClean="0">
                <a:solidFill>
                  <a:srgbClr val="000000"/>
                </a:solidFill>
                <a:effectLst/>
                <a:latin typeface="arial,helvetica,sans-serif"/>
              </a:rPr>
              <a:t> 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Гра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є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потужним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стимулом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інтересу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до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навколишнього</a:t>
            </a:r>
            <a:r>
              <a:rPr lang="ru-RU" sz="32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життя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Здавалося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б,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гра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справа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лише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маленьких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дітей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Але практика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показує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що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це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не так.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Найбільшу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ефективність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ігрова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мотивація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показує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середньому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шкільному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віці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Молодші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більш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керовані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старші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доросліші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цілеспрямовані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Середній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же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вік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якраз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треба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чіпляти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чимось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азартним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натхненним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Найбільше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учн</a:t>
            </a:r>
            <a:r>
              <a:rPr lang="uk-UA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полюбляють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ігри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"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Бій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запитаннями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", "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Вірю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не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вірю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", "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Аукціон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", "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Лінгвістичний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волейбол", "Так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чи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ні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?", "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Хто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більше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?", "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Хто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швидше</a:t>
            </a:r>
            <a:r>
              <a:rPr lang="ru-RU" sz="3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?".</a:t>
            </a:r>
            <a:endParaRPr lang="ru-RU" sz="32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4" descr="E:\ДОКУМЕНТАЦИЯ\ПРЕЗЕНТАЦІЇ\шаблоны\анимация\Школа\КАНЦТОВАР\post-44042-1361033324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667250" y="4167195"/>
            <a:ext cx="3414722" cy="250412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051033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C:\Users\Гость\Desktop\атестація\1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6997" y="0"/>
            <a:ext cx="11863749" cy="667335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C:\Users\Гость\Desktop\атестація\мтпь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74" y="0"/>
            <a:ext cx="11785600" cy="6629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135</TotalTime>
  <Words>305</Words>
  <Application>Microsoft Office PowerPoint</Application>
  <PresentationFormat>Произвольный</PresentationFormat>
  <Paragraphs>31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Аспект</vt:lpstr>
      <vt:lpstr>Слайд 1</vt:lpstr>
      <vt:lpstr>Слайд 2</vt:lpstr>
      <vt:lpstr>Слайд 3</vt:lpstr>
      <vt:lpstr>Слайд 4</vt:lpstr>
      <vt:lpstr> 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Home</dc:creator>
  <cp:lastModifiedBy>Гость</cp:lastModifiedBy>
  <cp:revision>16</cp:revision>
  <dcterms:created xsi:type="dcterms:W3CDTF">2022-12-11T20:32:42Z</dcterms:created>
  <dcterms:modified xsi:type="dcterms:W3CDTF">2024-12-22T16:36:42Z</dcterms:modified>
</cp:coreProperties>
</file>

<file path=docProps/thumbnail.jpeg>
</file>